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57" r:id="rId2"/>
    <p:sldId id="260"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33CC"/>
    <a:srgbClr val="5B9BD5"/>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723" autoAdjust="0"/>
  </p:normalViewPr>
  <p:slideViewPr>
    <p:cSldViewPr snapToGrid="0">
      <p:cViewPr varScale="1">
        <p:scale>
          <a:sx n="52" d="100"/>
          <a:sy n="52" d="100"/>
        </p:scale>
        <p:origin x="2070"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400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9" tIns="46115" rIns="92229" bIns="46115"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2020/5/25</a:t>
            </a:fld>
            <a:endParaRPr kumimoji="1" lang="ja-JP" altLang="en-US"/>
          </a:p>
        </p:txBody>
      </p:sp>
      <p:sp>
        <p:nvSpPr>
          <p:cNvPr id="4" name="フッター プレースホルダー 3"/>
          <p:cNvSpPr>
            <a:spLocks noGrp="1"/>
          </p:cNvSpPr>
          <p:nvPr>
            <p:ph type="ftr" sz="quarter" idx="2"/>
          </p:nvPr>
        </p:nvSpPr>
        <p:spPr>
          <a:xfrm>
            <a:off x="2" y="9440372"/>
            <a:ext cx="2950375"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2020/5/25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2020/5/25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0" y="1697292"/>
            <a:ext cx="6858000" cy="431566"/>
          </a:xfrm>
        </p:spPr>
        <p:txBody>
          <a:bodyPr>
            <a:normAutofit/>
          </a:bodyPr>
          <a:lstStyle/>
          <a:p>
            <a:pPr marL="0" indent="0">
              <a:buNone/>
            </a:pP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子育て</a:t>
            </a:r>
            <a:r>
              <a:rPr lang="ja-JP" altLang="en-US" sz="2000" dirty="0">
                <a:solidFill>
                  <a:schemeClr val="accent5">
                    <a:lumMod val="75000"/>
                  </a:schemeClr>
                </a:solidFill>
                <a:latin typeface="メイリオ" panose="020B0604030504040204" pitchFamily="50" charset="-128"/>
                <a:ea typeface="メイリオ" panose="020B0604030504040204" pitchFamily="50" charset="-128"/>
              </a:rPr>
              <a:t>世帯の生活を支援するため</a:t>
            </a: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に一時</a:t>
            </a:r>
            <a:r>
              <a:rPr lang="ja-JP" altLang="en-US" sz="2000" dirty="0">
                <a:solidFill>
                  <a:schemeClr val="accent5">
                    <a:lumMod val="75000"/>
                  </a:schemeClr>
                </a:solidFill>
                <a:latin typeface="メイリオ" panose="020B0604030504040204" pitchFamily="50" charset="-128"/>
                <a:ea typeface="メイリオ" panose="020B0604030504040204" pitchFamily="50" charset="-128"/>
              </a:rPr>
              <a:t>金を支給します</a:t>
            </a: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a:t>
            </a:r>
            <a:endParaRPr lang="en-US" altLang="ja-JP" sz="20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5" name="角丸四角形 4"/>
          <p:cNvSpPr>
            <a:spLocks/>
          </p:cNvSpPr>
          <p:nvPr/>
        </p:nvSpPr>
        <p:spPr>
          <a:xfrm>
            <a:off x="98777" y="201"/>
            <a:ext cx="6615289" cy="969418"/>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accent5">
                    <a:lumMod val="50000"/>
                  </a:schemeClr>
                </a:solidFill>
                <a:latin typeface="メイリオ" panose="020B0604030504040204" pitchFamily="50" charset="-128"/>
                <a:ea typeface="メイリオ" panose="020B0604030504040204" pitchFamily="50" charset="-128"/>
              </a:rPr>
              <a:t>令和２年度子育て</a:t>
            </a:r>
            <a:r>
              <a:rPr kumimoji="1" lang="ja-JP" altLang="en-US" sz="2000" b="1" dirty="0">
                <a:solidFill>
                  <a:schemeClr val="accent5">
                    <a:lumMod val="50000"/>
                  </a:schemeClr>
                </a:solidFill>
                <a:latin typeface="メイリオ" panose="020B0604030504040204" pitchFamily="50" charset="-128"/>
                <a:ea typeface="メイリオ" panose="020B0604030504040204" pitchFamily="50" charset="-128"/>
              </a:rPr>
              <a:t>世帯への臨時特別給付</a:t>
            </a:r>
            <a:r>
              <a:rPr kumimoji="1" lang="ja-JP" altLang="en-US" sz="2000" b="1" dirty="0" smtClean="0">
                <a:solidFill>
                  <a:schemeClr val="accent5">
                    <a:lumMod val="50000"/>
                  </a:schemeClr>
                </a:solidFill>
                <a:latin typeface="メイリオ" panose="020B0604030504040204" pitchFamily="50" charset="-128"/>
                <a:ea typeface="メイリオ" panose="020B0604030504040204" pitchFamily="50" charset="-128"/>
              </a:rPr>
              <a:t>金のご案内</a:t>
            </a:r>
            <a:endParaRPr kumimoji="1" lang="ja-JP" altLang="en-US" sz="2000" b="1" dirty="0">
              <a:solidFill>
                <a:schemeClr val="accent5">
                  <a:lumMod val="50000"/>
                </a:schemeClr>
              </a:solidFill>
              <a:latin typeface="メイリオ" panose="020B0604030504040204" pitchFamily="50" charset="-128"/>
              <a:ea typeface="メイリオ" panose="020B0604030504040204" pitchFamily="50" charset="-128"/>
            </a:endParaRPr>
          </a:p>
        </p:txBody>
      </p:sp>
      <p:pic>
        <p:nvPicPr>
          <p:cNvPr id="20" name="図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688" y="979369"/>
            <a:ext cx="4476655" cy="714807"/>
          </a:xfrm>
          <a:prstGeom prst="rect">
            <a:avLst/>
          </a:prstGeom>
        </p:spPr>
      </p:pic>
      <p:sp>
        <p:nvSpPr>
          <p:cNvPr id="4" name="角丸四角形 3"/>
          <p:cNvSpPr/>
          <p:nvPr/>
        </p:nvSpPr>
        <p:spPr>
          <a:xfrm>
            <a:off x="98772" y="9509231"/>
            <a:ext cx="6615293" cy="365916"/>
          </a:xfrm>
          <a:prstGeom prst="round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accent5">
                    <a:lumMod val="50000"/>
                  </a:schemeClr>
                </a:solidFill>
                <a:latin typeface="メイリオ" panose="020B0604030504040204" pitchFamily="50" charset="-128"/>
                <a:ea typeface="メイリオ" panose="020B0604030504040204" pitchFamily="50" charset="-128"/>
              </a:rPr>
              <a:t>裏面に続きます。必ずご確認ください！</a:t>
            </a:r>
            <a:endParaRPr kumimoji="1" lang="ja-JP" altLang="en-US" b="1" dirty="0">
              <a:solidFill>
                <a:schemeClr val="accent5">
                  <a:lumMod val="50000"/>
                </a:schemeClr>
              </a:solidFill>
              <a:latin typeface="メイリオ" panose="020B0604030504040204" pitchFamily="50" charset="-128"/>
              <a:ea typeface="メイリオ" panose="020B0604030504040204" pitchFamily="50" charset="-128"/>
            </a:endParaRPr>
          </a:p>
        </p:txBody>
      </p:sp>
      <p:sp>
        <p:nvSpPr>
          <p:cNvPr id="16" name="角丸四角形 15"/>
          <p:cNvSpPr/>
          <p:nvPr/>
        </p:nvSpPr>
        <p:spPr>
          <a:xfrm>
            <a:off x="98775" y="5381037"/>
            <a:ext cx="6615292" cy="709260"/>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３．</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いくらもらえるの？（給付額）</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対象児童</a:t>
            </a:r>
            <a:r>
              <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人につき、１万円です。</a:t>
            </a:r>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8" name="角丸四角形 17"/>
          <p:cNvSpPr/>
          <p:nvPr/>
        </p:nvSpPr>
        <p:spPr>
          <a:xfrm>
            <a:off x="98774" y="6198624"/>
            <a:ext cx="6615291" cy="853998"/>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４．</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いつもらえるの？（支給時期）</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対象の方には</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rPr>
              <a:t>6</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月下旬頃までに支給します。以降、確認ができなかった場合には、お問い合わせ</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ください。</a:t>
            </a:r>
          </a:p>
        </p:txBody>
      </p:sp>
      <p:sp>
        <p:nvSpPr>
          <p:cNvPr id="19" name="角丸四角形 18"/>
          <p:cNvSpPr/>
          <p:nvPr/>
        </p:nvSpPr>
        <p:spPr>
          <a:xfrm>
            <a:off x="98773" y="7160949"/>
            <a:ext cx="6615293" cy="2279200"/>
          </a:xfrm>
          <a:prstGeom prst="roundRect">
            <a:avLst>
              <a:gd name="adj" fmla="val 7498"/>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５．</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どんなかたちでもらえるの？（支給方法）</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令和２年４月分（３月分を含む）の児童手当（本則給付）を受給している口座</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に振り込みます。</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ご注意ください</a:t>
            </a:r>
            <a:r>
              <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rPr>
              <a:t>】</a:t>
            </a:r>
          </a:p>
          <a:p>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児童</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手当の支給に当たって指定していた</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口座の解約等によ</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り</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給付金の</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支給</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に</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支障が生じ　　</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　</a:t>
            </a:r>
            <a:r>
              <a:rPr kumimoji="1" lang="ja-JP" altLang="en-US" sz="1200" dirty="0" err="1" smtClean="0">
                <a:solidFill>
                  <a:schemeClr val="accent5">
                    <a:lumMod val="75000"/>
                  </a:schemeClr>
                </a:solidFill>
                <a:latin typeface="メイリオ" panose="020B0604030504040204" pitchFamily="50" charset="-128"/>
                <a:ea typeface="メイリオ" panose="020B0604030504040204" pitchFamily="50" charset="-128"/>
              </a:rPr>
              <a:t>る</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恐れがある場合は</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、児童手当の振込指定口座の変更手続等をお願いします。</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上記につきましては、指定口座へ</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の振込が口座解約・変更等によりできない場合は</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、子育</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　</a:t>
            </a:r>
            <a:r>
              <a:rPr kumimoji="1" lang="ja-JP" altLang="en-US" sz="1200" dirty="0" err="1" smtClean="0">
                <a:solidFill>
                  <a:schemeClr val="accent5">
                    <a:lumMod val="75000"/>
                  </a:schemeClr>
                </a:solidFill>
                <a:latin typeface="メイリオ" panose="020B0604030504040204" pitchFamily="50" charset="-128"/>
                <a:ea typeface="メイリオ" panose="020B0604030504040204" pitchFamily="50" charset="-128"/>
              </a:rPr>
              <a:t>て</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世帯へ</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の臨時特別給付</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金が支給されませんので、</a:t>
            </a:r>
            <a:r>
              <a:rPr kumimoji="1" lang="en-US" altLang="ja-JP" sz="1200" b="1" dirty="0" smtClean="0">
                <a:solidFill>
                  <a:schemeClr val="accent5">
                    <a:lumMod val="75000"/>
                  </a:schemeClr>
                </a:solidFill>
                <a:latin typeface="メイリオ" panose="020B0604030504040204" pitchFamily="50" charset="-128"/>
                <a:ea typeface="メイリオ" panose="020B0604030504040204" pitchFamily="50" charset="-128"/>
              </a:rPr>
              <a:t>6</a:t>
            </a:r>
            <a:r>
              <a:rPr kumimoji="1" lang="ja-JP" altLang="en-US" sz="1200" b="1"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200" b="1" dirty="0" smtClean="0">
                <a:solidFill>
                  <a:schemeClr val="accent5">
                    <a:lumMod val="75000"/>
                  </a:schemeClr>
                </a:solidFill>
                <a:latin typeface="メイリオ" panose="020B0604030504040204" pitchFamily="50" charset="-128"/>
                <a:ea typeface="メイリオ" panose="020B0604030504040204" pitchFamily="50" charset="-128"/>
              </a:rPr>
              <a:t>8</a:t>
            </a:r>
            <a:r>
              <a:rPr kumimoji="1" lang="ja-JP" altLang="en-US" sz="1200" b="1" dirty="0" smtClean="0">
                <a:solidFill>
                  <a:schemeClr val="accent5">
                    <a:lumMod val="75000"/>
                  </a:schemeClr>
                </a:solidFill>
                <a:latin typeface="メイリオ" panose="020B0604030504040204" pitchFamily="50" charset="-128"/>
                <a:ea typeface="メイリオ" panose="020B0604030504040204" pitchFamily="50" charset="-128"/>
              </a:rPr>
              <a:t>日</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までに</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必ずご対応</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をお願いしま　　　</a:t>
            </a:r>
            <a:endParaRPr kumimoji="1" lang="en-US" altLang="ja-JP" sz="1200"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　す。</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当該口座の変更等に支障がある場合には</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b="1" dirty="0" smtClean="0">
                <a:solidFill>
                  <a:schemeClr val="accent5">
                    <a:lumMod val="75000"/>
                  </a:schemeClr>
                </a:solidFill>
                <a:latin typeface="メイリオ" panose="020B0604030504040204" pitchFamily="50" charset="-128"/>
                <a:ea typeface="メイリオ" panose="020B0604030504040204" pitchFamily="50" charset="-128"/>
              </a:rPr>
              <a:t>福祉課子育て支援係</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まで</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お問い合わせください</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2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87487" y="2067746"/>
            <a:ext cx="6615289" cy="1115255"/>
          </a:xfrm>
          <a:prstGeom prst="roundRect">
            <a:avLst/>
          </a:prstGeom>
          <a:noFill/>
          <a:ln w="5715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はじめに・・・申請は必要ですか？</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今回、支給</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を</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受けるにあたって、</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改めて申請</a:t>
            </a:r>
            <a:r>
              <a:rPr kumimoji="1" lang="ja-JP" altLang="en-US" sz="1400" u="sng" dirty="0">
                <a:solidFill>
                  <a:schemeClr val="accent5">
                    <a:lumMod val="75000"/>
                  </a:schemeClr>
                </a:solidFill>
                <a:latin typeface="メイリオ" panose="020B0604030504040204" pitchFamily="50" charset="-128"/>
                <a:ea typeface="メイリオ" panose="020B0604030504040204" pitchFamily="50" charset="-128"/>
              </a:rPr>
              <a:t>は不要です</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希望しない場合は、</a:t>
            </a:r>
            <a:r>
              <a:rPr kumimoji="1" lang="ja-JP" altLang="en-US" sz="1200" b="1" dirty="0">
                <a:solidFill>
                  <a:schemeClr val="accent5">
                    <a:lumMod val="75000"/>
                  </a:schemeClr>
                </a:solidFill>
                <a:latin typeface="メイリオ" panose="020B0604030504040204" pitchFamily="50" charset="-128"/>
                <a:ea typeface="メイリオ" panose="020B0604030504040204" pitchFamily="50" charset="-128"/>
              </a:rPr>
              <a:t>６</a:t>
            </a:r>
            <a:r>
              <a:rPr kumimoji="1" lang="ja-JP" altLang="en-US" sz="1200" b="1" dirty="0" smtClean="0">
                <a:solidFill>
                  <a:schemeClr val="accent5">
                    <a:lumMod val="75000"/>
                  </a:schemeClr>
                </a:solidFill>
                <a:latin typeface="メイリオ" panose="020B0604030504040204" pitchFamily="50" charset="-128"/>
                <a:ea typeface="メイリオ" panose="020B0604030504040204" pitchFamily="50" charset="-128"/>
              </a:rPr>
              <a:t>月８日</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までに、届出書を窓口まで持参してください。</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98776" y="3304116"/>
            <a:ext cx="6615290" cy="727667"/>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１．</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だれがもらえるの？（支給対象者）</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令和２年４月分（３月分を含む）の児童手当を受給している方です。</a:t>
            </a:r>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98775" y="4128576"/>
            <a:ext cx="6615291" cy="1136839"/>
          </a:xfrm>
          <a:prstGeom prst="roundRect">
            <a:avLst>
              <a:gd name="adj" fmla="val 14789"/>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２．うちの子は、対象になるの？（対象児童）</a:t>
            </a: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児童手当の令和２年４月分の対象となる児童</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です。</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ただし、同年</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３月分の児童手当の対象となって</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いる児童であれば、４月から新高校１年生</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　</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となっている場合等も対象となります。</a:t>
            </a:r>
            <a:endPar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1830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103276" y="4348193"/>
            <a:ext cx="6603029" cy="2497138"/>
          </a:xfrm>
          <a:prstGeom prst="rect">
            <a:avLst/>
          </a:prstGeom>
          <a:solidFill>
            <a:schemeClr val="bg1"/>
          </a:solidFill>
          <a:ln w="28575">
            <a:solidFill>
              <a:srgbClr val="00B050"/>
            </a:solidFill>
          </a:ln>
          <a:effectLst/>
        </p:spPr>
        <p:txBody>
          <a:bodyPr wrap="square" rtlCol="0">
            <a:noAutofit/>
          </a:bodyPr>
          <a:lstStyle/>
          <a:p>
            <a:r>
              <a:rPr lang="ja-JP" altLang="en-US" sz="1100" b="1" u="sng" dirty="0" smtClean="0">
                <a:solidFill>
                  <a:srgbClr val="00B050"/>
                </a:solidFill>
                <a:latin typeface="メイリオ" panose="020B0604030504040204" pitchFamily="50" charset="-128"/>
                <a:ea typeface="メイリオ" panose="020B0604030504040204" pitchFamily="50" charset="-128"/>
              </a:rPr>
              <a:t>Ｑ</a:t>
            </a:r>
            <a:r>
              <a:rPr lang="ja-JP" altLang="en-US" sz="1100" b="1" u="sng" dirty="0">
                <a:solidFill>
                  <a:srgbClr val="00B050"/>
                </a:solidFill>
                <a:latin typeface="メイリオ" panose="020B0604030504040204" pitchFamily="50" charset="-128"/>
                <a:ea typeface="メイリオ" panose="020B0604030504040204" pitchFamily="50" charset="-128"/>
              </a:rPr>
              <a:t>．引っ越した場合には、給付金の振込はどうなりますか？</a:t>
            </a:r>
            <a:endParaRPr lang="en-US" altLang="ja-JP" sz="1100" b="1" u="sng"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Ａ</a:t>
            </a:r>
            <a:r>
              <a:rPr lang="ja-JP" altLang="en-US" sz="1100" dirty="0" smtClean="0">
                <a:latin typeface="メイリオ" panose="020B0604030504040204" pitchFamily="50" charset="-128"/>
                <a:ea typeface="メイリオ" panose="020B0604030504040204" pitchFamily="50" charset="-128"/>
              </a:rPr>
              <a:t>．「令和２年度子育て</a:t>
            </a:r>
            <a:r>
              <a:rPr lang="ja-JP" altLang="en-US" sz="1100" dirty="0">
                <a:latin typeface="メイリオ" panose="020B0604030504040204" pitchFamily="50" charset="-128"/>
                <a:ea typeface="メイリオ" panose="020B0604030504040204" pitchFamily="50" charset="-128"/>
              </a:rPr>
              <a:t>世帯への臨時特別給付金」は</a:t>
            </a:r>
            <a:r>
              <a:rPr lang="ja-JP" altLang="en-US" sz="1100" dirty="0" smtClean="0">
                <a:latin typeface="メイリオ" panose="020B0604030504040204" pitchFamily="50" charset="-128"/>
                <a:ea typeface="メイリオ" panose="020B0604030504040204" pitchFamily="50" charset="-128"/>
              </a:rPr>
              <a:t>、令和２年４月分の児童手当を支給する居住</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市町村（</a:t>
            </a:r>
            <a:r>
              <a:rPr lang="ja-JP" altLang="en-US" sz="1100" dirty="0">
                <a:latin typeface="メイリオ" panose="020B0604030504040204" pitchFamily="50" charset="-128"/>
                <a:ea typeface="メイリオ" panose="020B0604030504040204" pitchFamily="50" charset="-128"/>
              </a:rPr>
              <a:t>特別区含む）から支給されますので</a:t>
            </a:r>
            <a:r>
              <a:rPr lang="ja-JP" altLang="en-US" sz="1100" dirty="0" smtClean="0">
                <a:latin typeface="メイリオ" panose="020B0604030504040204" pitchFamily="50" charset="-128"/>
                <a:ea typeface="メイリオ" panose="020B0604030504040204" pitchFamily="50" charset="-128"/>
              </a:rPr>
              <a:t>、４月１日以降転居された</a:t>
            </a:r>
            <a:r>
              <a:rPr lang="ja-JP" altLang="en-US" sz="1100" dirty="0">
                <a:latin typeface="メイリオ" panose="020B0604030504040204" pitchFamily="50" charset="-128"/>
                <a:ea typeface="メイリオ" panose="020B0604030504040204" pitchFamily="50" charset="-128"/>
              </a:rPr>
              <a:t>方は、</a:t>
            </a:r>
            <a:r>
              <a:rPr lang="ja-JP" altLang="en-US" sz="1100" dirty="0" smtClean="0">
                <a:latin typeface="メイリオ" panose="020B0604030504040204" pitchFamily="50" charset="-128"/>
                <a:ea typeface="メイリオ" panose="020B0604030504040204" pitchFamily="50" charset="-128"/>
              </a:rPr>
              <a:t>転出元の市町村に</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お問い合わせください。</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新高校１年生については、令和２年２月</a:t>
            </a:r>
            <a:r>
              <a:rPr lang="en-US" altLang="ja-JP" sz="1100" dirty="0" smtClean="0">
                <a:latin typeface="メイリオ" panose="020B0604030504040204" pitchFamily="50" charset="-128"/>
                <a:ea typeface="メイリオ" panose="020B0604030504040204" pitchFamily="50" charset="-128"/>
              </a:rPr>
              <a:t>29</a:t>
            </a:r>
            <a:r>
              <a:rPr lang="ja-JP" altLang="en-US" sz="1100" dirty="0" smtClean="0">
                <a:latin typeface="メイリオ" panose="020B0604030504040204" pitchFamily="50" charset="-128"/>
                <a:ea typeface="メイリオ" panose="020B0604030504040204" pitchFamily="50" charset="-128"/>
              </a:rPr>
              <a:t>日時点での居住市町村から支給されます。</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ja-JP" altLang="en-US" sz="1100" b="1" u="sng" dirty="0">
                <a:solidFill>
                  <a:srgbClr val="00B050"/>
                </a:solidFill>
                <a:latin typeface="メイリオ" panose="020B0604030504040204" pitchFamily="50" charset="-128"/>
                <a:ea typeface="メイリオ" panose="020B0604030504040204" pitchFamily="50" charset="-128"/>
              </a:rPr>
              <a:t>Ｑ</a:t>
            </a:r>
            <a:r>
              <a:rPr lang="ja-JP" altLang="en-US" sz="1100" b="1" u="sng" dirty="0" smtClean="0">
                <a:solidFill>
                  <a:srgbClr val="00B050"/>
                </a:solidFill>
                <a:latin typeface="メイリオ" panose="020B0604030504040204" pitchFamily="50" charset="-128"/>
                <a:ea typeface="メイリオ" panose="020B0604030504040204" pitchFamily="50" charset="-128"/>
              </a:rPr>
              <a:t>．ＤＶ被害により子どもとともに避難していますが、どうなりますか？</a:t>
            </a:r>
            <a:endParaRPr lang="en-US" altLang="ja-JP" sz="1100" b="1" u="sng" dirty="0">
              <a:latin typeface="メイリオ" panose="020B0604030504040204" pitchFamily="50" charset="-128"/>
              <a:ea typeface="メイリオ" panose="020B0604030504040204" pitchFamily="50" charset="-128"/>
            </a:endParaRPr>
          </a:p>
          <a:p>
            <a:pPr marL="144000" indent="-457200"/>
            <a:r>
              <a:rPr lang="ja-JP" altLang="en-US" sz="1100" dirty="0">
                <a:latin typeface="メイリオ" panose="020B0604030504040204" pitchFamily="50" charset="-128"/>
                <a:ea typeface="メイリオ" panose="020B0604030504040204" pitchFamily="50" charset="-128"/>
              </a:rPr>
              <a:t>Ａ</a:t>
            </a:r>
            <a:r>
              <a:rPr lang="ja-JP" altLang="en-US" sz="1100" dirty="0" smtClean="0">
                <a:latin typeface="メイリオ" panose="020B0604030504040204" pitchFamily="50" charset="-128"/>
                <a:ea typeface="メイリオ" panose="020B0604030504040204" pitchFamily="50" charset="-128"/>
              </a:rPr>
              <a:t>．令和</a:t>
            </a:r>
            <a:r>
              <a:rPr lang="ja-JP" altLang="en-US" sz="1100" dirty="0">
                <a:latin typeface="メイリオ" panose="020B0604030504040204" pitchFamily="50" charset="-128"/>
                <a:ea typeface="メイリオ" panose="020B0604030504040204" pitchFamily="50" charset="-128"/>
              </a:rPr>
              <a:t>２年４月分の児童手当の支給を配偶者（</a:t>
            </a:r>
            <a:r>
              <a:rPr lang="en-US" altLang="ja-JP" sz="1100" dirty="0">
                <a:latin typeface="メイリオ" panose="020B0604030504040204" pitchFamily="50" charset="-128"/>
                <a:ea typeface="メイリオ" panose="020B0604030504040204" pitchFamily="50" charset="-128"/>
              </a:rPr>
              <a:t>DV</a:t>
            </a:r>
            <a:r>
              <a:rPr lang="ja-JP" altLang="en-US" sz="1100" dirty="0">
                <a:latin typeface="メイリオ" panose="020B0604030504040204" pitchFamily="50" charset="-128"/>
                <a:ea typeface="メイリオ" panose="020B0604030504040204" pitchFamily="50" charset="-128"/>
              </a:rPr>
              <a:t>加害者）が受けている場合</a:t>
            </a:r>
            <a:r>
              <a:rPr lang="ja-JP" altLang="en-US" sz="1100" dirty="0" smtClean="0">
                <a:latin typeface="メイリオ" panose="020B0604030504040204" pitchFamily="50" charset="-128"/>
                <a:ea typeface="メイリオ" panose="020B0604030504040204" pitchFamily="50" charset="-128"/>
              </a:rPr>
              <a:t>について</a:t>
            </a:r>
            <a:r>
              <a:rPr lang="ja-JP" altLang="en-US" sz="1100" dirty="0">
                <a:latin typeface="メイリオ" panose="020B0604030504040204" pitchFamily="50" charset="-128"/>
                <a:ea typeface="メイリオ" panose="020B0604030504040204" pitchFamily="50" charset="-128"/>
              </a:rPr>
              <a:t>も</a:t>
            </a:r>
            <a:r>
              <a:rPr lang="ja-JP" altLang="en-US" sz="1100" dirty="0" smtClean="0">
                <a:latin typeface="メイリオ" panose="020B0604030504040204" pitchFamily="50" charset="-128"/>
                <a:ea typeface="メイリオ" panose="020B0604030504040204" pitchFamily="50" charset="-128"/>
              </a:rPr>
              <a:t>、門川町で子育て世帯へ</a:t>
            </a:r>
            <a:r>
              <a:rPr lang="ja-JP" altLang="en-US" sz="1100" dirty="0">
                <a:latin typeface="メイリオ" panose="020B0604030504040204" pitchFamily="50" charset="-128"/>
                <a:ea typeface="メイリオ" panose="020B0604030504040204" pitchFamily="50" charset="-128"/>
              </a:rPr>
              <a:t>の臨時特別給付金の支給を受けることが</a:t>
            </a:r>
            <a:r>
              <a:rPr lang="ja-JP" altLang="en-US" sz="1100" dirty="0" smtClean="0">
                <a:latin typeface="メイリオ" panose="020B0604030504040204" pitchFamily="50" charset="-128"/>
                <a:ea typeface="メイリオ" panose="020B0604030504040204" pitchFamily="50" charset="-128"/>
              </a:rPr>
              <a:t>できる場合</a:t>
            </a:r>
            <a:r>
              <a:rPr lang="ja-JP" altLang="en-US" sz="1100" dirty="0">
                <a:latin typeface="メイリオ" panose="020B0604030504040204" pitchFamily="50" charset="-128"/>
                <a:ea typeface="メイリオ" panose="020B0604030504040204" pitchFamily="50" charset="-128"/>
              </a:rPr>
              <a:t>があります</a:t>
            </a:r>
            <a:r>
              <a:rPr lang="ja-JP" altLang="en-US" sz="1100" dirty="0" smtClean="0">
                <a:latin typeface="メイリオ" panose="020B0604030504040204" pitchFamily="50" charset="-128"/>
                <a:ea typeface="メイリオ" panose="020B0604030504040204" pitchFamily="50" charset="-128"/>
              </a:rPr>
              <a:t>のでなるべく早くご相</a:t>
            </a:r>
            <a:r>
              <a:rPr lang="ja-JP" altLang="en-US" sz="1100" dirty="0">
                <a:latin typeface="メイリオ" panose="020B0604030504040204" pitchFamily="50" charset="-128"/>
                <a:ea typeface="メイリオ" panose="020B0604030504040204" pitchFamily="50" charset="-128"/>
              </a:rPr>
              <a:t>談ください</a:t>
            </a:r>
            <a:r>
              <a:rPr lang="ja-JP" altLang="en-US" sz="1100" dirty="0" smtClean="0">
                <a:latin typeface="メイリオ" panose="020B0604030504040204" pitchFamily="50" charset="-128"/>
                <a:ea typeface="メイリオ" panose="020B0604030504040204" pitchFamily="50" charset="-128"/>
              </a:rPr>
              <a:t>。住民票を動かす必要はなく、配偶者のいる市町村に連絡する必要もありません。</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子育て</a:t>
            </a:r>
            <a:r>
              <a:rPr lang="ja-JP" altLang="en-US" sz="1100" dirty="0">
                <a:latin typeface="メイリオ" panose="020B0604030504040204" pitchFamily="50" charset="-128"/>
                <a:ea typeface="メイリオ" panose="020B0604030504040204" pitchFamily="50" charset="-128"/>
              </a:rPr>
              <a:t>世帯への臨時特別給付金を支給する場合、他方の配偶者等は支給を</a:t>
            </a:r>
            <a:r>
              <a:rPr lang="ja-JP" altLang="en-US" sz="1100" dirty="0" smtClean="0">
                <a:latin typeface="メイリオ" panose="020B0604030504040204" pitchFamily="50" charset="-128"/>
                <a:ea typeface="メイリオ" panose="020B0604030504040204" pitchFamily="50" charset="-128"/>
              </a:rPr>
              <a:t>受けられません</a:t>
            </a:r>
            <a:r>
              <a:rPr lang="ja-JP" altLang="en-US" sz="1100" dirty="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ja-JP" altLang="en-US" sz="1100" b="1" u="sng" dirty="0">
                <a:solidFill>
                  <a:srgbClr val="00B050"/>
                </a:solidFill>
                <a:latin typeface="メイリオ" panose="020B0604030504040204" pitchFamily="50" charset="-128"/>
                <a:ea typeface="メイリオ" panose="020B0604030504040204" pitchFamily="50" charset="-128"/>
              </a:rPr>
              <a:t>Ｑ</a:t>
            </a:r>
            <a:r>
              <a:rPr lang="ja-JP" altLang="en-US" sz="1100" b="1" u="sng" dirty="0" smtClean="0">
                <a:solidFill>
                  <a:srgbClr val="00B050"/>
                </a:solidFill>
                <a:latin typeface="メイリオ" panose="020B0604030504040204" pitchFamily="50" charset="-128"/>
                <a:ea typeface="メイリオ" panose="020B0604030504040204" pitchFamily="50" charset="-128"/>
              </a:rPr>
              <a:t>．子どもが児童養護施設等へ入所中なのですが、どうなりますか？</a:t>
            </a:r>
            <a:endParaRPr lang="en-US" altLang="ja-JP" sz="1100" b="1" u="sng"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Ａ</a:t>
            </a:r>
            <a:r>
              <a:rPr lang="ja-JP" altLang="en-US" sz="1100" dirty="0" smtClean="0">
                <a:latin typeface="メイリオ" panose="020B0604030504040204" pitchFamily="50" charset="-128"/>
                <a:ea typeface="メイリオ" panose="020B0604030504040204" pitchFamily="50" charset="-128"/>
              </a:rPr>
              <a:t>．児童養護施設等に支給することになります。</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p:txBody>
      </p:sp>
      <p:sp>
        <p:nvSpPr>
          <p:cNvPr id="7" name="角丸四角形 6"/>
          <p:cNvSpPr/>
          <p:nvPr/>
        </p:nvSpPr>
        <p:spPr>
          <a:xfrm>
            <a:off x="68581" y="7765039"/>
            <a:ext cx="6735171" cy="1006250"/>
          </a:xfrm>
          <a:prstGeom prst="roundRect">
            <a:avLst/>
          </a:prstGeom>
          <a:solidFill>
            <a:schemeClr val="bg1"/>
          </a:solidFill>
          <a:ln w="88900"/>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919" dirty="0" smtClean="0">
                <a:solidFill>
                  <a:schemeClr val="tx1"/>
                </a:solidFill>
                <a:latin typeface="メイリオ" panose="020B0604030504040204" pitchFamily="50" charset="-128"/>
                <a:ea typeface="メイリオ" panose="020B0604030504040204" pitchFamily="50" charset="-128"/>
              </a:rPr>
              <a:t>門川町役場</a:t>
            </a:r>
            <a:r>
              <a:rPr kumimoji="1" lang="ja-JP" altLang="en-US" sz="1919" dirty="0">
                <a:solidFill>
                  <a:schemeClr val="tx1"/>
                </a:solidFill>
                <a:latin typeface="メイリオ" panose="020B0604030504040204" pitchFamily="50" charset="-128"/>
                <a:ea typeface="メイリオ" panose="020B0604030504040204" pitchFamily="50" charset="-128"/>
              </a:rPr>
              <a:t>　</a:t>
            </a:r>
            <a:r>
              <a:rPr kumimoji="1" lang="ja-JP" altLang="en-US" sz="1919" dirty="0" smtClean="0">
                <a:solidFill>
                  <a:schemeClr val="tx1"/>
                </a:solidFill>
                <a:latin typeface="メイリオ" panose="020B0604030504040204" pitchFamily="50" charset="-128"/>
                <a:ea typeface="メイリオ" panose="020B0604030504040204" pitchFamily="50" charset="-128"/>
              </a:rPr>
              <a:t>福祉課　子育て支援係</a:t>
            </a:r>
            <a:endParaRPr kumimoji="1" lang="en-US" altLang="ja-JP" sz="1919" dirty="0">
              <a:solidFill>
                <a:schemeClr val="tx1"/>
              </a:solidFill>
              <a:latin typeface="メイリオ" panose="020B0604030504040204" pitchFamily="50" charset="-128"/>
              <a:ea typeface="メイリオ" panose="020B0604030504040204" pitchFamily="50" charset="-128"/>
            </a:endParaRPr>
          </a:p>
          <a:p>
            <a:pPr algn="ctr"/>
            <a:r>
              <a:rPr kumimoji="1" lang="ja-JP" altLang="en-US" sz="1919" dirty="0">
                <a:solidFill>
                  <a:schemeClr val="tx1"/>
                </a:solidFill>
                <a:latin typeface="メイリオ" panose="020B0604030504040204" pitchFamily="50" charset="-128"/>
                <a:ea typeface="メイリオ" panose="020B0604030504040204" pitchFamily="50" charset="-128"/>
              </a:rPr>
              <a:t>電話</a:t>
            </a:r>
            <a:r>
              <a:rPr kumimoji="1" lang="ja-JP" altLang="en-US" sz="1919" dirty="0" smtClean="0">
                <a:solidFill>
                  <a:schemeClr val="tx1"/>
                </a:solidFill>
                <a:latin typeface="メイリオ" panose="020B0604030504040204" pitchFamily="50" charset="-128"/>
                <a:ea typeface="メイリオ" panose="020B0604030504040204" pitchFamily="50" charset="-128"/>
              </a:rPr>
              <a:t>：</a:t>
            </a:r>
            <a:r>
              <a:rPr kumimoji="1" lang="en-US" altLang="ja-JP" sz="1919" dirty="0" smtClean="0">
                <a:solidFill>
                  <a:schemeClr val="tx1"/>
                </a:solidFill>
                <a:latin typeface="メイリオ" panose="020B0604030504040204" pitchFamily="50" charset="-128"/>
                <a:ea typeface="メイリオ" panose="020B0604030504040204" pitchFamily="50" charset="-128"/>
              </a:rPr>
              <a:t>0982-63-114</a:t>
            </a:r>
            <a:r>
              <a:rPr kumimoji="1" lang="en-US" altLang="ja-JP" sz="1919" dirty="0">
                <a:solidFill>
                  <a:schemeClr val="tx1"/>
                </a:solidFill>
                <a:latin typeface="メイリオ" panose="020B0604030504040204" pitchFamily="50" charset="-128"/>
                <a:ea typeface="メイリオ" panose="020B0604030504040204" pitchFamily="50" charset="-128"/>
              </a:rPr>
              <a:t>0</a:t>
            </a:r>
            <a:endParaRPr kumimoji="1" lang="ja-JP" altLang="en-US" sz="1919" dirty="0">
              <a:solidFill>
                <a:schemeClr val="tx1"/>
              </a:solidFill>
              <a:latin typeface="メイリオ" panose="020B0604030504040204" pitchFamily="50" charset="-128"/>
              <a:ea typeface="メイリオ" panose="020B0604030504040204" pitchFamily="50" charset="-128"/>
            </a:endParaRPr>
          </a:p>
        </p:txBody>
      </p:sp>
      <p:sp>
        <p:nvSpPr>
          <p:cNvPr id="2" name="角丸四角形 1"/>
          <p:cNvSpPr/>
          <p:nvPr/>
        </p:nvSpPr>
        <p:spPr>
          <a:xfrm>
            <a:off x="32662" y="6987225"/>
            <a:ext cx="2131740" cy="682981"/>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19" b="1" dirty="0">
                <a:latin typeface="メイリオ" panose="020B0604030504040204" pitchFamily="50" charset="-128"/>
                <a:ea typeface="メイリオ" panose="020B0604030504040204" pitchFamily="50" charset="-128"/>
              </a:rPr>
              <a:t>お問い合わせは</a:t>
            </a:r>
          </a:p>
        </p:txBody>
      </p:sp>
      <p:sp>
        <p:nvSpPr>
          <p:cNvPr id="6" name="角丸四角形 5"/>
          <p:cNvSpPr/>
          <p:nvPr/>
        </p:nvSpPr>
        <p:spPr>
          <a:xfrm>
            <a:off x="77237" y="3834162"/>
            <a:ext cx="3469533" cy="44459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メイリオ" panose="020B0604030504040204" pitchFamily="50" charset="-128"/>
                <a:ea typeface="メイリオ" panose="020B0604030504040204" pitchFamily="50" charset="-128"/>
              </a:rPr>
              <a:t>こんなときはどうなるの？</a:t>
            </a:r>
            <a:endParaRPr kumimoji="1" lang="ja-JP" altLang="en-US"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 y="8835190"/>
            <a:ext cx="6858000" cy="1070809"/>
            <a:chOff x="1" y="8835190"/>
            <a:chExt cx="6858000" cy="1070809"/>
          </a:xfrm>
          <a:solidFill>
            <a:schemeClr val="bg1">
              <a:lumMod val="75000"/>
            </a:schemeClr>
          </a:solidFill>
        </p:grpSpPr>
        <p:sp>
          <p:nvSpPr>
            <p:cNvPr id="9" name="正方形/長方形 8"/>
            <p:cNvSpPr/>
            <p:nvPr/>
          </p:nvSpPr>
          <p:spPr>
            <a:xfrm>
              <a:off x="1" y="8835190"/>
              <a:ext cx="6858000" cy="1070809"/>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1919" dirty="0"/>
            </a:p>
          </p:txBody>
        </p:sp>
        <p:sp>
          <p:nvSpPr>
            <p:cNvPr id="10" name="テキスト ボックス 9"/>
            <p:cNvSpPr txBox="1"/>
            <p:nvPr/>
          </p:nvSpPr>
          <p:spPr>
            <a:xfrm>
              <a:off x="120859" y="8949240"/>
              <a:ext cx="6514832" cy="210955"/>
            </a:xfrm>
            <a:prstGeom prst="rect">
              <a:avLst/>
            </a:prstGeom>
            <a:grpFill/>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979" dirty="0" smtClean="0">
                  <a:latin typeface="ＭＳ Ｐゴシック" panose="020B0600070205080204" pitchFamily="50" charset="-128"/>
                </a:rPr>
                <a:t>｢</a:t>
              </a:r>
              <a:r>
                <a:rPr lang="ja-JP" altLang="en-US" sz="979" dirty="0" smtClean="0">
                  <a:latin typeface="ＭＳ Ｐゴシック" panose="020B0600070205080204" pitchFamily="50" charset="-128"/>
                </a:rPr>
                <a:t>子育て世帯への臨時特別給付</a:t>
              </a:r>
              <a:r>
                <a:rPr lang="ja-JP" altLang="en-US" sz="979" dirty="0">
                  <a:latin typeface="ＭＳ Ｐゴシック" panose="020B0600070205080204" pitchFamily="50" charset="-128"/>
                </a:rPr>
                <a:t>金</a:t>
              </a:r>
              <a:r>
                <a:rPr lang="en-US" altLang="ja-JP" sz="979" dirty="0" smtClean="0">
                  <a:latin typeface="ＭＳ Ｐゴシック" panose="020B0600070205080204" pitchFamily="50" charset="-128"/>
                </a:rPr>
                <a:t>｣</a:t>
              </a:r>
              <a:r>
                <a:rPr lang="ja-JP" altLang="en-US" sz="979" dirty="0" smtClean="0">
                  <a:latin typeface="ＭＳ Ｐゴシック" panose="020B0600070205080204" pitchFamily="50" charset="-128"/>
                </a:rPr>
                <a:t>に関する</a:t>
              </a:r>
              <a:r>
                <a:rPr lang="ja-JP" altLang="en-US" sz="1371" b="1" dirty="0" smtClean="0">
                  <a:solidFill>
                    <a:srgbClr val="FF0000"/>
                  </a:solidFill>
                  <a:latin typeface="ＭＳ Ｐゴシック" panose="020B0600070205080204" pitchFamily="50" charset="-128"/>
                </a:rPr>
                <a:t>“</a:t>
              </a:r>
              <a:r>
                <a:rPr lang="ja-JP" altLang="en-US" sz="1371" b="1" dirty="0">
                  <a:solidFill>
                    <a:srgbClr val="FF0000"/>
                  </a:solidFill>
                  <a:latin typeface="ＭＳ Ｐゴシック" panose="020B0600070205080204" pitchFamily="50" charset="-128"/>
                </a:rPr>
                <a:t>振り込め詐欺”</a:t>
              </a:r>
              <a:r>
                <a:rPr lang="ja-JP" altLang="en-US" sz="979" dirty="0">
                  <a:solidFill>
                    <a:srgbClr val="FF0000"/>
                  </a:solidFill>
                  <a:latin typeface="ＭＳ Ｐゴシック" panose="020B0600070205080204" pitchFamily="50" charset="-128"/>
                </a:rPr>
                <a:t>や</a:t>
              </a:r>
              <a:r>
                <a:rPr lang="ja-JP" altLang="en-US" sz="1371" b="1" dirty="0">
                  <a:solidFill>
                    <a:srgbClr val="FF0000"/>
                  </a:solidFill>
                  <a:latin typeface="ＭＳ Ｐゴシック" panose="020B0600070205080204" pitchFamily="50" charset="-128"/>
                </a:rPr>
                <a:t>“個人情報の詐取”</a:t>
              </a:r>
              <a:r>
                <a:rPr lang="ja-JP" altLang="en-US" sz="979" dirty="0">
                  <a:latin typeface="ＭＳ Ｐゴシック" panose="020B0600070205080204" pitchFamily="50" charset="-128"/>
                </a:rPr>
                <a:t>にご注意ください。</a:t>
              </a:r>
            </a:p>
          </p:txBody>
        </p:sp>
        <p:sp>
          <p:nvSpPr>
            <p:cNvPr id="12" name="テキスト ボックス 11"/>
            <p:cNvSpPr txBox="1"/>
            <p:nvPr/>
          </p:nvSpPr>
          <p:spPr>
            <a:xfrm>
              <a:off x="103375" y="9274245"/>
              <a:ext cx="6532316" cy="504000"/>
            </a:xfrm>
            <a:prstGeom prst="rect">
              <a:avLst/>
            </a:prstGeom>
            <a:grpFill/>
          </p:spPr>
          <p:txBody>
            <a:bodyPr wrap="square" lIns="0" tIns="0" rIns="0" bIns="0">
              <a:spAutoFit/>
            </a:bodyPr>
            <a:lstStyle/>
            <a:p>
              <a:pPr fontAlgn="auto">
                <a:spcBef>
                  <a:spcPts val="0"/>
                </a:spcBef>
                <a:spcAft>
                  <a:spcPts val="0"/>
                </a:spcAft>
                <a:defRPr/>
              </a:pPr>
              <a:r>
                <a:rPr lang="ja-JP" altLang="en-US" sz="1050" dirty="0">
                  <a:latin typeface="ＭＳ Ｐゴシック" panose="020B0600070205080204" pitchFamily="50" charset="-128"/>
                  <a:ea typeface="ＭＳ Ｐゴシック" panose="020B0600070205080204" pitchFamily="50" charset="-128"/>
                </a:rPr>
                <a:t>ご自宅や職場など</a:t>
              </a:r>
              <a:r>
                <a:rPr lang="ja-JP" altLang="en-US" sz="1050" dirty="0" smtClean="0">
                  <a:latin typeface="ＭＳ Ｐゴシック" panose="020B0600070205080204" pitchFamily="50" charset="-128"/>
                  <a:ea typeface="ＭＳ Ｐゴシック" panose="020B0600070205080204" pitchFamily="50" charset="-128"/>
                </a:rPr>
                <a:t>に門川町から問い合わせを行うことがありますが、ＡＴＭ（現金自動預払機）の操作をお願いすることや、支給のための手数料などの振り込みを求めることは絶対にありません。もし、不審な電話がかかってきた場合にはすぐに門川町の窓口又は最寄り</a:t>
              </a:r>
              <a:r>
                <a:rPr lang="ja-JP" altLang="en-US" sz="1050" dirty="0">
                  <a:latin typeface="ＭＳ Ｐゴシック" panose="020B0600070205080204" pitchFamily="50" charset="-128"/>
                  <a:ea typeface="ＭＳ Ｐゴシック" panose="020B0600070205080204" pitchFamily="50" charset="-128"/>
                </a:rPr>
                <a:t>の</a:t>
              </a:r>
              <a:r>
                <a:rPr lang="ja-JP" altLang="en-US" sz="1050" dirty="0" smtClean="0">
                  <a:latin typeface="ＭＳ Ｐゴシック" panose="020B0600070205080204" pitchFamily="50" charset="-128"/>
                  <a:ea typeface="ＭＳ Ｐゴシック" panose="020B0600070205080204" pitchFamily="50" charset="-128"/>
                </a:rPr>
                <a:t>警察に</a:t>
              </a:r>
              <a:r>
                <a:rPr lang="ja-JP" altLang="en-US" sz="1050" dirty="0">
                  <a:latin typeface="ＭＳ Ｐゴシック" panose="020B0600070205080204" pitchFamily="50" charset="-128"/>
                  <a:ea typeface="ＭＳ Ｐゴシック" panose="020B0600070205080204" pitchFamily="50" charset="-128"/>
                </a:rPr>
                <a:t>ご連絡ください</a:t>
              </a:r>
              <a:r>
                <a:rPr lang="ja-JP" altLang="en-US" sz="800" dirty="0">
                  <a:latin typeface="ＭＳ Ｐゴシック" panose="020B0600070205080204" pitchFamily="50" charset="-128"/>
                  <a:ea typeface="ＭＳ Ｐゴシック" panose="020B0600070205080204" pitchFamily="50" charset="-128"/>
                </a:rPr>
                <a:t>。</a:t>
              </a:r>
            </a:p>
          </p:txBody>
        </p:sp>
      </p:grpSp>
      <p:pic>
        <p:nvPicPr>
          <p:cNvPr id="14" name="図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392" y="7022644"/>
            <a:ext cx="4476655" cy="714807"/>
          </a:xfrm>
          <a:prstGeom prst="rect">
            <a:avLst/>
          </a:prstGeom>
        </p:spPr>
      </p:pic>
      <p:sp>
        <p:nvSpPr>
          <p:cNvPr id="11" name="テキスト ボックス 10"/>
          <p:cNvSpPr txBox="1"/>
          <p:nvPr/>
        </p:nvSpPr>
        <p:spPr>
          <a:xfrm>
            <a:off x="120859" y="115838"/>
            <a:ext cx="6514832" cy="3603252"/>
          </a:xfrm>
          <a:prstGeom prst="rect">
            <a:avLst/>
          </a:prstGeom>
          <a:solidFill>
            <a:schemeClr val="bg1"/>
          </a:solidFill>
          <a:ln w="63500">
            <a:solidFill>
              <a:srgbClr val="FF9900"/>
            </a:solidFill>
          </a:ln>
          <a:effectLst/>
        </p:spPr>
        <p:txBody>
          <a:bodyPr wrap="square" rtlCol="0">
            <a:noAutofit/>
          </a:bodyPr>
          <a:lstStyle/>
          <a:p>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申請は不要です。</a:t>
            </a:r>
            <a:endPar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門川町では、</a:t>
            </a:r>
            <a:r>
              <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rPr>
              <a:t>6</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月下旬頃に支給する見込みです。</a:t>
            </a:r>
            <a:endParaRPr kumimoji="1" lang="en-US" altLang="ja-JP" sz="1696" b="1"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574663" y="799750"/>
            <a:ext cx="1301486" cy="278279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smtClean="0">
                <a:solidFill>
                  <a:schemeClr val="accent5">
                    <a:lumMod val="75000"/>
                  </a:schemeClr>
                </a:solidFill>
                <a:latin typeface="メイリオ" panose="020B0604030504040204" pitchFamily="50" charset="-128"/>
                <a:ea typeface="メイリオ" panose="020B0604030504040204" pitchFamily="50" charset="-128"/>
              </a:rPr>
              <a:t>門川町</a:t>
            </a:r>
            <a:endPar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5" name="角丸四角形 14"/>
          <p:cNvSpPr/>
          <p:nvPr/>
        </p:nvSpPr>
        <p:spPr>
          <a:xfrm>
            <a:off x="4916128" y="788461"/>
            <a:ext cx="1376732" cy="279408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子育て</a:t>
            </a: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世帯</a:t>
            </a: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989442" y="803536"/>
            <a:ext cx="2760182" cy="514243"/>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➀給付金</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のご案内を</a:t>
            </a:r>
            <a:r>
              <a:rPr kumimoji="1" lang="en-US" altLang="ja-JP" sz="1371" dirty="0" smtClean="0">
                <a:solidFill>
                  <a:schemeClr val="accent5">
                    <a:lumMod val="75000"/>
                  </a:schemeClr>
                </a:solidFill>
                <a:latin typeface="メイリオ" panose="020B0604030504040204" pitchFamily="50" charset="-128"/>
                <a:ea typeface="メイリオ" panose="020B0604030504040204" pitchFamily="50" charset="-128"/>
              </a:rPr>
              <a:t>5</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月下旬に送付しています</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a:t>
            </a:r>
          </a:p>
        </p:txBody>
      </p:sp>
      <p:cxnSp>
        <p:nvCxnSpPr>
          <p:cNvPr id="17" name="直線矢印コネクタ 16"/>
          <p:cNvCxnSpPr/>
          <p:nvPr/>
        </p:nvCxnSpPr>
        <p:spPr>
          <a:xfrm flipV="1">
            <a:off x="1884801" y="1289545"/>
            <a:ext cx="3039980" cy="14521"/>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10803" y="1619495"/>
            <a:ext cx="2735656" cy="725199"/>
          </a:xfrm>
          <a:prstGeom prst="rect">
            <a:avLst/>
          </a:prstGeom>
          <a:noFill/>
        </p:spPr>
        <p:txBody>
          <a:bodyPr wrap="square" rtlCol="0">
            <a:spAutoFit/>
          </a:bodyPr>
          <a:lstStyle/>
          <a:p>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➁希望しない場合等のみ、門川町</a:t>
            </a:r>
            <a:r>
              <a:rPr kumimoji="1" lang="en-US" altLang="ja-JP" sz="1371" dirty="0" smtClean="0">
                <a:solidFill>
                  <a:schemeClr val="accent5">
                    <a:lumMod val="75000"/>
                  </a:schemeClr>
                </a:solidFill>
                <a:latin typeface="メイリオ" panose="020B0604030504040204" pitchFamily="50" charset="-128"/>
                <a:ea typeface="メイリオ" panose="020B0604030504040204" pitchFamily="50" charset="-128"/>
              </a:rPr>
              <a:t>HP</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より届出書をダウンロードし提出して</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ください。</a:t>
            </a:r>
          </a:p>
        </p:txBody>
      </p:sp>
      <p:cxnSp>
        <p:nvCxnSpPr>
          <p:cNvPr id="19" name="直線矢印コネクタ 18"/>
          <p:cNvCxnSpPr/>
          <p:nvPr/>
        </p:nvCxnSpPr>
        <p:spPr>
          <a:xfrm flipH="1">
            <a:off x="1862223" y="2305612"/>
            <a:ext cx="3039978" cy="9436"/>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1976936" y="2629361"/>
            <a:ext cx="2694369" cy="514243"/>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➂児童手当登録銀行口座等へ</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振り込みます</a:t>
            </a:r>
            <a:r>
              <a:rPr kumimoji="1" lang="ja-JP" altLang="en-US" sz="1132"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1132" dirty="0">
              <a:solidFill>
                <a:schemeClr val="accent5">
                  <a:lumMod val="75000"/>
                </a:schemeClr>
              </a:solidFill>
              <a:latin typeface="メイリオ" panose="020B0604030504040204" pitchFamily="50" charset="-128"/>
              <a:ea typeface="メイリオ" panose="020B0604030504040204" pitchFamily="50" charset="-128"/>
            </a:endParaRPr>
          </a:p>
        </p:txBody>
      </p:sp>
      <p:cxnSp>
        <p:nvCxnSpPr>
          <p:cNvPr id="21" name="直線矢印コネクタ 20"/>
          <p:cNvCxnSpPr/>
          <p:nvPr/>
        </p:nvCxnSpPr>
        <p:spPr>
          <a:xfrm flipV="1">
            <a:off x="1889180" y="3143604"/>
            <a:ext cx="3013021" cy="14444"/>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97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1256</TotalTime>
  <Words>492</Words>
  <Application>Microsoft Office PowerPoint</Application>
  <PresentationFormat>A4 210 x 297 mm</PresentationFormat>
  <Paragraphs>52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Administrator</cp:lastModifiedBy>
  <cp:revision>129</cp:revision>
  <cp:lastPrinted>2020-05-25T08:52:17Z</cp:lastPrinted>
  <dcterms:created xsi:type="dcterms:W3CDTF">2020-04-07T04:57:46Z</dcterms:created>
  <dcterms:modified xsi:type="dcterms:W3CDTF">2020-05-25T08:53:49Z</dcterms:modified>
</cp:coreProperties>
</file>